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  <p:sldMasterId id="2147483847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92054"/>
  </p:normalViewPr>
  <p:slideViewPr>
    <p:cSldViewPr snapToGrid="0" snapToObjects="1">
      <p:cViewPr varScale="1">
        <p:scale>
          <a:sx n="85" d="100"/>
          <a:sy n="85" d="100"/>
        </p:scale>
        <p:origin x="200" y="2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BA4AF-A2FB-2640-BDFA-31D3688FFCD6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FC6D1-46AA-9543-8A4F-DA80D127492B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791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C6D1-46AA-9543-8A4F-DA80D127492B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282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C6D1-46AA-9543-8A4F-DA80D127492B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30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C6D1-46AA-9543-8A4F-DA80D127492B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9141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C6D1-46AA-9543-8A4F-DA80D127492B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69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95" y="2477837"/>
            <a:ext cx="10058400" cy="217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0714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424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4367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974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704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9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254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753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5957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8979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24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  <p:grpSp>
        <p:nvGrpSpPr>
          <p:cNvPr id="14" name="Gruppo 13"/>
          <p:cNvGrpSpPr/>
          <p:nvPr userDrawn="1"/>
        </p:nvGrpSpPr>
        <p:grpSpPr>
          <a:xfrm>
            <a:off x="838200" y="476818"/>
            <a:ext cx="10515600" cy="934910"/>
            <a:chOff x="838200" y="731648"/>
            <a:chExt cx="10515600" cy="934910"/>
          </a:xfrm>
        </p:grpSpPr>
        <p:pic>
          <p:nvPicPr>
            <p:cNvPr id="8" name="Immagin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760" y="731648"/>
              <a:ext cx="4384040" cy="914590"/>
            </a:xfrm>
            <a:prstGeom prst="rect">
              <a:avLst/>
            </a:prstGeom>
          </p:spPr>
        </p:pic>
        <p:cxnSp>
          <p:nvCxnSpPr>
            <p:cNvPr id="10" name="Connettore 1 9"/>
            <p:cNvCxnSpPr/>
            <p:nvPr userDrawn="1"/>
          </p:nvCxnSpPr>
          <p:spPr>
            <a:xfrm flipV="1">
              <a:off x="838200" y="1666558"/>
              <a:ext cx="105156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8019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750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9033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5095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60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505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439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1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535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90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0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BE0F0-70EA-4846-9C80-C89BBBEB0E4D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08D1-AB28-EE41-BD56-2C1477EC34F6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687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4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6878A-2716-A549-870C-AD49A34C0F05}" type="datetimeFigureOut">
              <a:rPr lang="it-IT" smtClean="0"/>
              <a:pPr/>
              <a:t>27/06/16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97F72-D9FA-6B4F-8469-127A1E149EF0}" type="slidenum">
              <a:rPr lang="it-IT" smtClean="0"/>
              <a:pPr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025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830826"/>
            <a:ext cx="9144000" cy="1355366"/>
          </a:xfrm>
        </p:spPr>
        <p:txBody>
          <a:bodyPr>
            <a:normAutofit/>
          </a:bodyPr>
          <a:lstStyle/>
          <a:p>
            <a:r>
              <a:rPr lang="it-IT" dirty="0" err="1" smtClean="0"/>
              <a:t>BikeToData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4748980"/>
            <a:ext cx="9144000" cy="1415845"/>
          </a:xfrm>
        </p:spPr>
        <p:txBody>
          <a:bodyPr>
            <a:normAutofit/>
          </a:bodyPr>
          <a:lstStyle/>
          <a:p>
            <a:r>
              <a:rPr lang="it-IT" dirty="0" smtClean="0"/>
              <a:t>Lorenzo Argante, </a:t>
            </a:r>
            <a:r>
              <a:rPr lang="it-IT" dirty="0" err="1" smtClean="0"/>
              <a:t>Sinja</a:t>
            </a:r>
            <a:r>
              <a:rPr lang="it-IT" dirty="0" smtClean="0"/>
              <a:t> Buri</a:t>
            </a:r>
          </a:p>
          <a:p>
            <a:r>
              <a:rPr lang="it-IT" dirty="0" err="1" smtClean="0"/>
              <a:t>Soren</a:t>
            </a:r>
            <a:r>
              <a:rPr lang="it-IT" dirty="0" smtClean="0"/>
              <a:t> </a:t>
            </a:r>
            <a:r>
              <a:rPr lang="it-IT" dirty="0" err="1" smtClean="0"/>
              <a:t>Heitmann</a:t>
            </a:r>
            <a:r>
              <a:rPr lang="it-IT" dirty="0" smtClean="0"/>
              <a:t>, Riccardo Rinaldi</a:t>
            </a:r>
          </a:p>
          <a:p>
            <a:r>
              <a:rPr lang="it-IT" dirty="0" smtClean="0"/>
              <a:t>Valentina Tortolini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7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9174" y="456444"/>
            <a:ext cx="10515600" cy="1189475"/>
          </a:xfrm>
        </p:spPr>
        <p:txBody>
          <a:bodyPr/>
          <a:lstStyle/>
          <a:p>
            <a:r>
              <a:rPr lang="it-IT" dirty="0" smtClean="0"/>
              <a:t>Team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25961"/>
            <a:ext cx="1117142" cy="1456275"/>
          </a:xfr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78" y="1614731"/>
            <a:ext cx="1106364" cy="14580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2125146" y="2147583"/>
            <a:ext cx="441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Lorenzo Argante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125146" y="5469432"/>
            <a:ext cx="441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Valentina Tortolini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4" y="3270346"/>
            <a:ext cx="1093598" cy="1458000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125146" y="3808916"/>
            <a:ext cx="441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Riccardo Rinaldi</a:t>
            </a:r>
            <a:endParaRPr lang="it-IT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1465" r="11885"/>
          <a:stretch/>
        </p:blipFill>
        <p:spPr>
          <a:xfrm>
            <a:off x="6411402" y="2436376"/>
            <a:ext cx="1114425" cy="1453896"/>
          </a:xfrm>
          <a:prstGeom prst="rect">
            <a:avLst/>
          </a:prstGeom>
        </p:spPr>
      </p:pic>
      <p:sp>
        <p:nvSpPr>
          <p:cNvPr id="12" name="CasellaDiTesto 7"/>
          <p:cNvSpPr txBox="1"/>
          <p:nvPr/>
        </p:nvSpPr>
        <p:spPr>
          <a:xfrm>
            <a:off x="7665762" y="3069684"/>
            <a:ext cx="202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Soren Heitmann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r="10774"/>
          <a:stretch/>
        </p:blipFill>
        <p:spPr>
          <a:xfrm>
            <a:off x="6411402" y="4096075"/>
            <a:ext cx="1114426" cy="1453896"/>
          </a:xfrm>
          <a:prstGeom prst="rect">
            <a:avLst/>
          </a:prstGeom>
        </p:spPr>
      </p:pic>
      <p:sp>
        <p:nvSpPr>
          <p:cNvPr id="13" name="CasellaDiTesto 7"/>
          <p:cNvSpPr txBox="1"/>
          <p:nvPr/>
        </p:nvSpPr>
        <p:spPr>
          <a:xfrm>
            <a:off x="7665762" y="4638357"/>
            <a:ext cx="202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Sinja Buri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8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</a:t>
            </a:r>
            <a:endParaRPr lang="it-IT" dirty="0"/>
          </a:p>
        </p:txBody>
      </p:sp>
      <p:grpSp>
        <p:nvGrpSpPr>
          <p:cNvPr id="27" name="Gruppo 26"/>
          <p:cNvGrpSpPr/>
          <p:nvPr/>
        </p:nvGrpSpPr>
        <p:grpSpPr>
          <a:xfrm>
            <a:off x="7485089" y="1690688"/>
            <a:ext cx="3868711" cy="1495490"/>
            <a:chOff x="7485089" y="1690688"/>
            <a:chExt cx="3868711" cy="1495490"/>
          </a:xfrm>
        </p:grpSpPr>
        <p:sp>
          <p:nvSpPr>
            <p:cNvPr id="5" name="Rettangolo arrotondato 4"/>
            <p:cNvSpPr/>
            <p:nvPr/>
          </p:nvSpPr>
          <p:spPr>
            <a:xfrm>
              <a:off x="7485089" y="1690688"/>
              <a:ext cx="3868711" cy="1319134"/>
            </a:xfrm>
            <a:prstGeom prst="roundRect">
              <a:avLst/>
            </a:prstGeom>
            <a:noFill/>
            <a:ln w="666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8406762" y="1747198"/>
              <a:ext cx="2025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 smtClean="0"/>
                <a:t>Transport</a:t>
              </a:r>
              <a:endParaRPr lang="en-GB" sz="3600" b="1" dirty="0"/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8406762" y="2264192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smtClean="0"/>
                <a:t>🚲</a:t>
              </a:r>
              <a:endParaRPr lang="it-IT" sz="5000"/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9720327" y="2324404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dirty="0" smtClean="0"/>
                <a:t>🚎</a:t>
              </a:r>
              <a:endParaRPr lang="it-IT" sz="5000" dirty="0"/>
            </a:p>
          </p:txBody>
        </p:sp>
      </p:grpSp>
      <p:grpSp>
        <p:nvGrpSpPr>
          <p:cNvPr id="26" name="Gruppo 25"/>
          <p:cNvGrpSpPr/>
          <p:nvPr/>
        </p:nvGrpSpPr>
        <p:grpSpPr>
          <a:xfrm>
            <a:off x="718932" y="1690688"/>
            <a:ext cx="3868711" cy="1413362"/>
            <a:chOff x="718932" y="1690688"/>
            <a:chExt cx="3868711" cy="1413362"/>
          </a:xfrm>
        </p:grpSpPr>
        <p:sp>
          <p:nvSpPr>
            <p:cNvPr id="4" name="Rettangolo arrotondato 3"/>
            <p:cNvSpPr/>
            <p:nvPr/>
          </p:nvSpPr>
          <p:spPr>
            <a:xfrm>
              <a:off x="718932" y="1690688"/>
              <a:ext cx="3868711" cy="1319134"/>
            </a:xfrm>
            <a:prstGeom prst="roundRect">
              <a:avLst/>
            </a:prstGeom>
            <a:noFill/>
            <a:ln w="666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/>
            <p:cNvSpPr txBox="1"/>
            <p:nvPr/>
          </p:nvSpPr>
          <p:spPr>
            <a:xfrm>
              <a:off x="1241295" y="1735859"/>
              <a:ext cx="29872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 smtClean="0"/>
                <a:t>Environmental</a:t>
              </a:r>
              <a:endParaRPr lang="en-GB" sz="3600" b="1" dirty="0"/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1714200" y="2242276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dirty="0" smtClean="0"/>
                <a:t>📢</a:t>
              </a:r>
              <a:endParaRPr lang="it-IT" sz="5000" dirty="0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2635875" y="2224327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smtClean="0"/>
                <a:t>🌪</a:t>
              </a:r>
              <a:endParaRPr lang="it-IT" sz="5000" dirty="0"/>
            </a:p>
          </p:txBody>
        </p:sp>
      </p:grpSp>
      <p:grpSp>
        <p:nvGrpSpPr>
          <p:cNvPr id="28" name="Gruppo 27"/>
          <p:cNvGrpSpPr/>
          <p:nvPr/>
        </p:nvGrpSpPr>
        <p:grpSpPr>
          <a:xfrm>
            <a:off x="4161644" y="3234565"/>
            <a:ext cx="3905651" cy="1319134"/>
            <a:chOff x="4161644" y="3492983"/>
            <a:chExt cx="3905651" cy="1319134"/>
          </a:xfrm>
        </p:grpSpPr>
        <p:sp>
          <p:nvSpPr>
            <p:cNvPr id="6" name="Rettangolo arrotondato 5"/>
            <p:cNvSpPr/>
            <p:nvPr/>
          </p:nvSpPr>
          <p:spPr>
            <a:xfrm>
              <a:off x="4161644" y="3492983"/>
              <a:ext cx="3868711" cy="1319134"/>
            </a:xfrm>
            <a:prstGeom prst="roundRect">
              <a:avLst/>
            </a:prstGeom>
            <a:noFill/>
            <a:ln w="666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CasellaDiTesto 11"/>
            <p:cNvSpPr txBox="1"/>
            <p:nvPr/>
          </p:nvSpPr>
          <p:spPr>
            <a:xfrm>
              <a:off x="4618850" y="3552385"/>
              <a:ext cx="243746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 smtClean="0"/>
                <a:t>Geospatial </a:t>
              </a:r>
            </a:p>
            <a:p>
              <a:r>
                <a:rPr lang="en-GB" sz="3600" b="1" dirty="0" smtClean="0"/>
                <a:t>coordinates</a:t>
              </a:r>
              <a:endParaRPr lang="en-GB" sz="3600" b="1" dirty="0"/>
            </a:p>
          </p:txBody>
        </p:sp>
        <p:sp>
          <p:nvSpPr>
            <p:cNvPr id="22" name="CasellaDiTesto 21"/>
            <p:cNvSpPr txBox="1"/>
            <p:nvPr/>
          </p:nvSpPr>
          <p:spPr>
            <a:xfrm>
              <a:off x="7079011" y="3827311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dirty="0" smtClean="0"/>
                <a:t>🌎</a:t>
              </a:r>
              <a:endParaRPr lang="it-IT" sz="5000" dirty="0"/>
            </a:p>
          </p:txBody>
        </p:sp>
      </p:grpSp>
      <p:grpSp>
        <p:nvGrpSpPr>
          <p:cNvPr id="29" name="Gruppo 28"/>
          <p:cNvGrpSpPr/>
          <p:nvPr/>
        </p:nvGrpSpPr>
        <p:grpSpPr>
          <a:xfrm>
            <a:off x="720000" y="4937469"/>
            <a:ext cx="3868711" cy="1464458"/>
            <a:chOff x="720000" y="5255520"/>
            <a:chExt cx="3868711" cy="1464458"/>
          </a:xfrm>
        </p:grpSpPr>
        <p:sp>
          <p:nvSpPr>
            <p:cNvPr id="7" name="Rettangolo arrotondato 6"/>
            <p:cNvSpPr/>
            <p:nvPr/>
          </p:nvSpPr>
          <p:spPr>
            <a:xfrm>
              <a:off x="720000" y="5295278"/>
              <a:ext cx="3868711" cy="1319134"/>
            </a:xfrm>
            <a:prstGeom prst="roundRect">
              <a:avLst/>
            </a:prstGeom>
            <a:noFill/>
            <a:ln w="666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CasellaDiTesto 12"/>
            <p:cNvSpPr txBox="1"/>
            <p:nvPr/>
          </p:nvSpPr>
          <p:spPr>
            <a:xfrm>
              <a:off x="1714200" y="5255520"/>
              <a:ext cx="21807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 smtClean="0"/>
                <a:t>Key places</a:t>
              </a:r>
              <a:endParaRPr lang="en-GB" sz="3600" b="1" dirty="0"/>
            </a:p>
          </p:txBody>
        </p:sp>
        <p:sp>
          <p:nvSpPr>
            <p:cNvPr id="23" name="CasellaDiTesto 22"/>
            <p:cNvSpPr txBox="1"/>
            <p:nvPr/>
          </p:nvSpPr>
          <p:spPr>
            <a:xfrm>
              <a:off x="1311045" y="5805421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dirty="0" smtClean="0"/>
                <a:t>🏥</a:t>
              </a:r>
              <a:endParaRPr lang="it-IT" sz="5000" dirty="0"/>
            </a:p>
          </p:txBody>
        </p:sp>
        <p:sp>
          <p:nvSpPr>
            <p:cNvPr id="24" name="CasellaDiTesto 23"/>
            <p:cNvSpPr txBox="1"/>
            <p:nvPr/>
          </p:nvSpPr>
          <p:spPr>
            <a:xfrm>
              <a:off x="2361948" y="5858204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smtClean="0"/>
                <a:t>📚</a:t>
              </a:r>
              <a:endParaRPr lang="it-IT" sz="5000" dirty="0"/>
            </a:p>
          </p:txBody>
        </p:sp>
        <p:sp>
          <p:nvSpPr>
            <p:cNvPr id="25" name="CasellaDiTesto 24"/>
            <p:cNvSpPr txBox="1"/>
            <p:nvPr/>
          </p:nvSpPr>
          <p:spPr>
            <a:xfrm>
              <a:off x="3383890" y="5835411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smtClean="0"/>
                <a:t>🛍</a:t>
              </a:r>
              <a:endParaRPr lang="it-IT" sz="5000" dirty="0"/>
            </a:p>
          </p:txBody>
        </p:sp>
      </p:grpSp>
      <p:grpSp>
        <p:nvGrpSpPr>
          <p:cNvPr id="32" name="Gruppo 31"/>
          <p:cNvGrpSpPr/>
          <p:nvPr/>
        </p:nvGrpSpPr>
        <p:grpSpPr>
          <a:xfrm>
            <a:off x="7369200" y="4868181"/>
            <a:ext cx="3868711" cy="1534714"/>
            <a:chOff x="7369200" y="5245867"/>
            <a:chExt cx="3868711" cy="1534714"/>
          </a:xfrm>
        </p:grpSpPr>
        <p:sp>
          <p:nvSpPr>
            <p:cNvPr id="8" name="Rettangolo arrotondato 7"/>
            <p:cNvSpPr/>
            <p:nvPr/>
          </p:nvSpPr>
          <p:spPr>
            <a:xfrm>
              <a:off x="7369200" y="5295278"/>
              <a:ext cx="3868711" cy="1319134"/>
            </a:xfrm>
            <a:prstGeom prst="roundRect">
              <a:avLst/>
            </a:prstGeom>
            <a:noFill/>
            <a:ln w="666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8030355" y="5245867"/>
              <a:ext cx="26400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3600" b="1" smtClean="0"/>
                <a:t>Demography</a:t>
              </a:r>
              <a:endParaRPr lang="it-IT" sz="3600" b="1" dirty="0"/>
            </a:p>
          </p:txBody>
        </p:sp>
        <p:sp>
          <p:nvSpPr>
            <p:cNvPr id="30" name="CasellaDiTesto 29"/>
            <p:cNvSpPr txBox="1"/>
            <p:nvPr/>
          </p:nvSpPr>
          <p:spPr>
            <a:xfrm>
              <a:off x="8321369" y="5918807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dirty="0" smtClean="0"/>
                <a:t>👨</a:t>
              </a:r>
              <a:endParaRPr lang="it-IT" sz="5000" dirty="0"/>
            </a:p>
          </p:txBody>
        </p:sp>
        <p:sp>
          <p:nvSpPr>
            <p:cNvPr id="31" name="CasellaDiTesto 30"/>
            <p:cNvSpPr txBox="1"/>
            <p:nvPr/>
          </p:nvSpPr>
          <p:spPr>
            <a:xfrm>
              <a:off x="9303555" y="5901851"/>
              <a:ext cx="98828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5000" dirty="0" smtClean="0"/>
                <a:t>👩</a:t>
              </a:r>
              <a:endParaRPr lang="it-IT"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9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Target and </a:t>
            </a:r>
            <a:r>
              <a:rPr lang="en-GB" dirty="0" smtClean="0"/>
              <a:t>Methods</a:t>
            </a:r>
            <a:endParaRPr lang="en-GB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38200" y="1690688"/>
            <a:ext cx="769120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Main Focus: Bike sharing:</a:t>
            </a:r>
          </a:p>
          <a:p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Visualization (D3js, </a:t>
            </a:r>
            <a:r>
              <a:rPr lang="en-GB" dirty="0" err="1" smtClean="0"/>
              <a:t>GeoJSON</a:t>
            </a:r>
            <a:r>
              <a:rPr lang="en-GB" dirty="0" smtClean="0"/>
              <a:t>, </a:t>
            </a:r>
            <a:r>
              <a:rPr lang="en-GB" dirty="0" err="1" smtClean="0"/>
              <a:t>OpenStreetMap</a:t>
            </a:r>
            <a:r>
              <a:rPr lang="en-GB" dirty="0" smtClean="0"/>
              <a:t>):</a:t>
            </a:r>
            <a:endParaRPr lang="en-GB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GB" dirty="0" smtClean="0"/>
              <a:t>map of bike stations;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dirty="0" smtClean="0"/>
              <a:t>status of the stations (empty/full/broken);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dirty="0" smtClean="0"/>
              <a:t>temporal </a:t>
            </a:r>
            <a:r>
              <a:rPr lang="en-GB" dirty="0" smtClean="0"/>
              <a:t>evolution of the stations status.</a:t>
            </a:r>
            <a:endParaRPr lang="en-GB" dirty="0" smtClean="0"/>
          </a:p>
          <a:p>
            <a:pPr marL="742950" lvl="1" indent="-285750">
              <a:buFont typeface="Arial" charset="0"/>
              <a:buChar char="•"/>
            </a:pPr>
            <a:endParaRPr lang="en-GB" dirty="0" smtClean="0"/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Data </a:t>
            </a:r>
            <a:r>
              <a:rPr lang="en-GB" dirty="0" smtClean="0"/>
              <a:t>analysis (Spark, Pandas,</a:t>
            </a:r>
            <a:r>
              <a:rPr lang="is-IS" dirty="0" smtClean="0"/>
              <a:t>…)</a:t>
            </a:r>
            <a:r>
              <a:rPr lang="en-GB" dirty="0" smtClean="0"/>
              <a:t>:</a:t>
            </a:r>
            <a:endParaRPr lang="en-GB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GB" dirty="0" smtClean="0"/>
              <a:t>Correlation with </a:t>
            </a:r>
            <a:r>
              <a:rPr lang="en-GB" dirty="0" smtClean="0"/>
              <a:t>key places/environmental </a:t>
            </a:r>
            <a:r>
              <a:rPr lang="en-GB" dirty="0" smtClean="0"/>
              <a:t>variables/other information;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dirty="0" smtClean="0"/>
              <a:t>probability </a:t>
            </a:r>
            <a:r>
              <a:rPr lang="en-GB" dirty="0"/>
              <a:t>of empty/full stations</a:t>
            </a:r>
            <a:r>
              <a:rPr lang="en-GB" dirty="0" smtClean="0"/>
              <a:t>;</a:t>
            </a:r>
            <a:endParaRPr lang="en-GB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GB" dirty="0" smtClean="0"/>
              <a:t>attractiveness of stations;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dirty="0" smtClean="0"/>
              <a:t>management policies and public expenditure.</a:t>
            </a:r>
          </a:p>
          <a:p>
            <a:pPr marL="742950" lvl="1" indent="-285750">
              <a:buFont typeface="Arial" charset="0"/>
              <a:buChar char="•"/>
            </a:pPr>
            <a:endParaRPr lang="en-GB" b="1" dirty="0"/>
          </a:p>
          <a:p>
            <a:r>
              <a:rPr lang="en-GB" b="1" dirty="0" smtClean="0"/>
              <a:t>Secondary focus: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GB" dirty="0" smtClean="0"/>
              <a:t>Spatial correlation of data with recent ballots results </a:t>
            </a:r>
            <a:r>
              <a:rPr lang="en-GB" dirty="0" smtClean="0">
                <a:sym typeface="Wingdings"/>
              </a:rPr>
              <a:t> external data</a:t>
            </a:r>
            <a:endParaRPr lang="en-GB" dirty="0" smtClean="0"/>
          </a:p>
          <a:p>
            <a:endParaRPr lang="it-IT" dirty="0"/>
          </a:p>
          <a:p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98140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Timeline</a:t>
            </a:r>
            <a:endParaRPr lang="en-GB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004341" y="2758191"/>
            <a:ext cx="722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Week four </a:t>
            </a:r>
            <a:r>
              <a:rPr lang="en-GB" dirty="0" smtClean="0">
                <a:sym typeface="Wingdings"/>
              </a:rPr>
              <a:t> investigation and early visualisation of data</a:t>
            </a:r>
            <a:endParaRPr lang="en-GB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1004341" y="3780021"/>
            <a:ext cx="7225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Week five </a:t>
            </a:r>
            <a:r>
              <a:rPr lang="en-GB" dirty="0" smtClean="0">
                <a:sym typeface="Wingdings"/>
              </a:rPr>
              <a:t> data analysis and visualisation of the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61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Results</a:t>
            </a:r>
            <a:endParaRPr lang="en-US" dirty="0"/>
          </a:p>
        </p:txBody>
      </p:sp>
      <p:pic>
        <p:nvPicPr>
          <p:cNvPr id="1026" name="Picture 2" descr="C:\Projects\torino\Rplot.png"/>
          <p:cNvPicPr>
            <a:picLocks noChangeAspect="1" noChangeArrowheads="1"/>
          </p:cNvPicPr>
          <p:nvPr/>
        </p:nvPicPr>
        <p:blipFill>
          <a:blip r:embed="rId2"/>
          <a:srcRect l="11678" r="21525"/>
          <a:stretch>
            <a:fillRect/>
          </a:stretch>
        </p:blipFill>
        <p:spPr bwMode="auto">
          <a:xfrm>
            <a:off x="4896729" y="1690688"/>
            <a:ext cx="6457071" cy="4600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6098" y="1690688"/>
            <a:ext cx="4206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Red: Bike locations that are, on average, low/no availability</a:t>
            </a:r>
          </a:p>
          <a:p>
            <a:pPr>
              <a:buFont typeface="Arial" charset="0"/>
              <a:buChar char="•"/>
            </a:pP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Green: Bike locations that are, on average, high availability</a:t>
            </a:r>
          </a:p>
          <a:p>
            <a:pPr>
              <a:buFont typeface="Arial" charset="0"/>
              <a:buChar char="•"/>
            </a:pP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 Clear demand around center areas</a:t>
            </a:r>
          </a:p>
          <a:p>
            <a:pPr>
              <a:buFont typeface="Arial" charset="0"/>
              <a:buChar char="•"/>
            </a:pP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 Suburban centers  show good demand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185</Words>
  <Application>Microsoft Macintosh PowerPoint</Application>
  <PresentationFormat>Widescreen</PresentationFormat>
  <Paragraphs>58</Paragraphs>
  <Slides>6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Wingdings</vt:lpstr>
      <vt:lpstr>Arial</vt:lpstr>
      <vt:lpstr>Tema di Office</vt:lpstr>
      <vt:lpstr>Personalizza struttura</vt:lpstr>
      <vt:lpstr>BikeToData</vt:lpstr>
      <vt:lpstr>Team</vt:lpstr>
      <vt:lpstr>Data</vt:lpstr>
      <vt:lpstr>Target and Methods</vt:lpstr>
      <vt:lpstr>Timeline</vt:lpstr>
      <vt:lpstr>Exploratory 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PROGETTO</dc:title>
  <dc:creator>Utente di Microsoft Office</dc:creator>
  <cp:lastModifiedBy>Utente di Microsoft Office</cp:lastModifiedBy>
  <cp:revision>36</cp:revision>
  <dcterms:created xsi:type="dcterms:W3CDTF">2016-06-23T10:46:57Z</dcterms:created>
  <dcterms:modified xsi:type="dcterms:W3CDTF">2016-06-27T10:56:40Z</dcterms:modified>
</cp:coreProperties>
</file>